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2147479325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03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5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7461DC5-9E5E-4174-9884-835426CB4AD8}" type="datetimeFigureOut">
              <a:rPr lang="de-CH" smtClean="0"/>
              <a:t>22.05.2026</a:t>
            </a:fld>
            <a:endParaRPr lang="de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427073-6745-4C6C-8E23-A04554630CB8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7698926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halts-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50F489-9AD9-17B1-48AF-B199E62359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7375" y="620713"/>
            <a:ext cx="11015663" cy="565930"/>
          </a:xfrm>
        </p:spPr>
        <p:txBody>
          <a:bodyPr/>
          <a:lstStyle>
            <a:lvl1pPr>
              <a:defRPr/>
            </a:lvl1pPr>
          </a:lstStyle>
          <a:p>
            <a:r>
              <a:rPr lang="de-CH" dirty="0"/>
              <a:t>Titel einfügen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6E05D0E-26F8-27D8-F411-7437705BCE3B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82136" y="1226040"/>
            <a:ext cx="11020902" cy="276998"/>
          </a:xfrm>
        </p:spPr>
        <p:txBody>
          <a:bodyPr/>
          <a:lstStyle>
            <a:lvl1pPr>
              <a:defRPr sz="1800"/>
            </a:lvl1pPr>
          </a:lstStyle>
          <a:p>
            <a:pPr lvl="0"/>
            <a:r>
              <a:rPr lang="de-CH" dirty="0"/>
              <a:t>Untertitel einfügen</a:t>
            </a:r>
          </a:p>
        </p:txBody>
      </p:sp>
      <p:sp>
        <p:nvSpPr>
          <p:cNvPr id="8" name="Date Placeholder 3">
            <a:extLst>
              <a:ext uri="{FF2B5EF4-FFF2-40B4-BE49-F238E27FC236}">
                <a16:creationId xmlns:a16="http://schemas.microsoft.com/office/drawing/2014/main" id="{052D714C-10C8-DDEA-62BD-3E4B49C59A3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678492" y="6446510"/>
            <a:ext cx="973565" cy="15388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endParaRPr lang="de-CH" dirty="0"/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A492D8E2-5890-AD35-3368-4FC7660BD8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8211" y="6446510"/>
            <a:ext cx="7086425" cy="15388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de-CH" dirty="0"/>
              <a:t>….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32AE2C40-D827-B52C-12D1-1A7E1FF9B2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8114" y="6446510"/>
            <a:ext cx="550067" cy="15388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>
              <a:defRPr sz="1000" b="1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C5632C35-8201-4E00-A36C-C771B9E0C75F}" type="slidenum">
              <a:rPr lang="de-CH" smtClean="0"/>
              <a:pPr/>
              <a:t>‹#›</a:t>
            </a:fld>
            <a:endParaRPr lang="de-CH" dirty="0"/>
          </a:p>
        </p:txBody>
      </p:sp>
      <p:sp>
        <p:nvSpPr>
          <p:cNvPr id="15" name="Inhaltsplatzhalter 2">
            <a:extLst>
              <a:ext uri="{FF2B5EF4-FFF2-40B4-BE49-F238E27FC236}">
                <a16:creationId xmlns:a16="http://schemas.microsoft.com/office/drawing/2014/main" id="{DC96CA04-4BAC-FFA1-B241-C98E2B7CA91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7375" y="1952625"/>
            <a:ext cx="11015663" cy="374332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6708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ihandform: Form 14">
            <a:extLst>
              <a:ext uri="{FF2B5EF4-FFF2-40B4-BE49-F238E27FC236}">
                <a16:creationId xmlns:a16="http://schemas.microsoft.com/office/drawing/2014/main" id="{3429A7AD-52C9-240B-0673-44EF4FE75E4D}"/>
              </a:ext>
            </a:extLst>
          </p:cNvPr>
          <p:cNvSpPr/>
          <p:nvPr userDrawn="1"/>
        </p:nvSpPr>
        <p:spPr>
          <a:xfrm rot="10800000">
            <a:off x="10154673" y="4850454"/>
            <a:ext cx="2037327" cy="2007545"/>
          </a:xfrm>
          <a:custGeom>
            <a:avLst/>
            <a:gdLst>
              <a:gd name="connsiteX0" fmla="*/ 0 w 2037327"/>
              <a:gd name="connsiteY0" fmla="*/ 2007545 h 2007545"/>
              <a:gd name="connsiteX1" fmla="*/ 0 w 2037327"/>
              <a:gd name="connsiteY1" fmla="*/ 0 h 2007545"/>
              <a:gd name="connsiteX2" fmla="*/ 2037327 w 2037327"/>
              <a:gd name="connsiteY2" fmla="*/ 0 h 2007545"/>
              <a:gd name="connsiteX3" fmla="*/ 1975463 w 2037327"/>
              <a:gd name="connsiteY3" fmla="*/ 2929 h 2007545"/>
              <a:gd name="connsiteX4" fmla="*/ 2214 w 2037327"/>
              <a:gd name="connsiteY4" fmla="*/ 1963691 h 20075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37327" h="2007545">
                <a:moveTo>
                  <a:pt x="0" y="2007545"/>
                </a:moveTo>
                <a:lnTo>
                  <a:pt x="0" y="0"/>
                </a:lnTo>
                <a:lnTo>
                  <a:pt x="2037327" y="0"/>
                </a:lnTo>
                <a:lnTo>
                  <a:pt x="1975463" y="2929"/>
                </a:lnTo>
                <a:cubicBezTo>
                  <a:pt x="935826" y="101883"/>
                  <a:pt x="107603" y="925943"/>
                  <a:pt x="2214" y="1963691"/>
                </a:cubicBezTo>
                <a:close/>
              </a:path>
            </a:pathLst>
          </a:custGeom>
          <a:gradFill flip="none" rotWithShape="1">
            <a:gsLst>
              <a:gs pos="70000">
                <a:srgbClr val="50B65E"/>
              </a:gs>
              <a:gs pos="1000">
                <a:schemeClr val="accent1"/>
              </a:gs>
              <a:gs pos="100000">
                <a:schemeClr val="accent2"/>
              </a:gs>
            </a:gsLst>
            <a:lin ang="81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de-CH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4F88013-1924-9957-3C18-78DD8776FA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7375" y="620713"/>
            <a:ext cx="11015663" cy="565930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CH"/>
              <a:t>Titel einfügen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F45646A-E8D8-F511-0968-CB5B5A271CD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87375" y="1952625"/>
            <a:ext cx="11015663" cy="374332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CH" noProof="0"/>
              <a:t>Text einfügen</a:t>
            </a:r>
          </a:p>
          <a:p>
            <a:pPr lvl="1"/>
            <a:r>
              <a:rPr lang="de-CH" noProof="0"/>
              <a:t>Second </a:t>
            </a:r>
            <a:r>
              <a:rPr lang="de-CH" noProof="0" err="1"/>
              <a:t>level</a:t>
            </a:r>
            <a:endParaRPr lang="de-CH" noProof="0"/>
          </a:p>
          <a:p>
            <a:pPr lvl="2"/>
            <a:r>
              <a:rPr lang="de-CH" noProof="0"/>
              <a:t>Third </a:t>
            </a:r>
            <a:r>
              <a:rPr lang="de-CH" noProof="0" err="1"/>
              <a:t>level</a:t>
            </a:r>
            <a:endParaRPr lang="de-CH" noProof="0"/>
          </a:p>
          <a:p>
            <a:pPr lvl="3"/>
            <a:r>
              <a:rPr lang="de-CH" noProof="0" err="1"/>
              <a:t>Fourth</a:t>
            </a:r>
            <a:r>
              <a:rPr lang="de-CH" noProof="0"/>
              <a:t> </a:t>
            </a:r>
            <a:r>
              <a:rPr lang="de-CH" noProof="0" err="1"/>
              <a:t>level</a:t>
            </a:r>
            <a:endParaRPr lang="de-CH" noProof="0"/>
          </a:p>
          <a:p>
            <a:pPr lvl="4"/>
            <a:r>
              <a:rPr lang="de-CH" noProof="0" err="1"/>
              <a:t>Fifth</a:t>
            </a:r>
            <a:r>
              <a:rPr lang="de-CH" noProof="0"/>
              <a:t> </a:t>
            </a:r>
            <a:r>
              <a:rPr lang="de-CH" noProof="0" err="1"/>
              <a:t>level</a:t>
            </a:r>
            <a:endParaRPr lang="de-CH" noProof="0"/>
          </a:p>
          <a:p>
            <a:pPr lvl="5"/>
            <a:r>
              <a:rPr lang="de-CH" noProof="0"/>
              <a:t>6th </a:t>
            </a:r>
            <a:r>
              <a:rPr lang="de-CH" noProof="0" err="1"/>
              <a:t>level</a:t>
            </a:r>
            <a:endParaRPr lang="de-CH" noProof="0"/>
          </a:p>
          <a:p>
            <a:pPr lvl="6"/>
            <a:r>
              <a:rPr lang="de-CH" noProof="0"/>
              <a:t>7th </a:t>
            </a:r>
            <a:r>
              <a:rPr lang="de-CH" noProof="0" err="1"/>
              <a:t>level</a:t>
            </a:r>
            <a:endParaRPr lang="de-CH" noProof="0"/>
          </a:p>
          <a:p>
            <a:pPr lvl="7"/>
            <a:r>
              <a:rPr lang="de-CH" noProof="0"/>
              <a:t>8th </a:t>
            </a:r>
            <a:r>
              <a:rPr lang="de-CH" noProof="0" err="1"/>
              <a:t>level</a:t>
            </a:r>
            <a:endParaRPr lang="de-CH" noProof="0"/>
          </a:p>
          <a:p>
            <a:pPr lvl="8"/>
            <a:r>
              <a:rPr lang="de-CH" noProof="0"/>
              <a:t>9th </a:t>
            </a:r>
            <a:r>
              <a:rPr lang="de-CH" noProof="0" err="1"/>
              <a:t>level</a:t>
            </a:r>
            <a:endParaRPr lang="de-CH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B72E6AF-F5D0-0279-6412-98B93A6C341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9678492" y="6446510"/>
            <a:ext cx="973565" cy="15388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de-DE"/>
              <a:t>25.04.2025</a:t>
            </a:r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ADB47B-B6C4-B51A-2696-4FA0E04A5C3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278211" y="6446510"/>
            <a:ext cx="7086425" cy="153888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r>
              <a:rPr lang="en-US"/>
              <a:t>SAP Business Data Cloud | Roadshow</a:t>
            </a:r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C823B3-C9EE-D180-6A93-F9FF5A665A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568114" y="6446510"/>
            <a:ext cx="550067" cy="153888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>
            <a:lvl1pPr algn="ctr">
              <a:defRPr sz="1000" b="1">
                <a:solidFill>
                  <a:schemeClr val="bg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fld id="{C5632C35-8201-4E00-A36C-C771B9E0C75F}" type="slidenum">
              <a:rPr lang="de-CH" smtClean="0"/>
              <a:pPr/>
              <a:t>‹#›</a:t>
            </a:fld>
            <a:endParaRPr lang="de-CH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04B1A826-75FD-54E6-4CC6-ED0734D814C2}"/>
              </a:ext>
            </a:extLst>
          </p:cNvPr>
          <p:cNvSpPr/>
          <p:nvPr userDrawn="1"/>
        </p:nvSpPr>
        <p:spPr>
          <a:xfrm>
            <a:off x="581025" y="6375350"/>
            <a:ext cx="1487628" cy="274529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869951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p:hf hd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3500" b="1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Font typeface="Arial" panose="020B0604020202020204" pitchFamily="34" charset="0"/>
        <a:buNone/>
        <a:defRPr sz="1600" kern="1200">
          <a:solidFill>
            <a:schemeClr val="tx2"/>
          </a:solidFill>
          <a:latin typeface="+mn-lt"/>
          <a:ea typeface="+mn-ea"/>
          <a:cs typeface="+mn-cs"/>
        </a:defRPr>
      </a:lvl1pPr>
      <a:lvl2pPr marL="288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2pPr>
      <a:lvl3pPr marL="576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3pPr>
      <a:lvl4pPr marL="864000" indent="-288000" algn="l" defTabSz="914400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Font typeface="Arial" panose="020B0604020202020204" pitchFamily="34" charset="0"/>
        <a:buNone/>
        <a:defRPr sz="1600" b="1" kern="1200">
          <a:solidFill>
            <a:schemeClr val="tx2"/>
          </a:solidFill>
          <a:latin typeface="+mn-lt"/>
          <a:ea typeface="+mn-ea"/>
          <a:cs typeface="+mn-cs"/>
        </a:defRPr>
      </a:lvl5pPr>
      <a:lvl6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Font typeface="Arial" panose="020B0604020202020204" pitchFamily="34" charset="0"/>
        <a:buNone/>
        <a:defRPr sz="1600" b="1" kern="1200">
          <a:solidFill>
            <a:schemeClr val="accent1"/>
          </a:solidFill>
          <a:latin typeface="+mn-lt"/>
          <a:ea typeface="+mn-ea"/>
          <a:cs typeface="+mn-cs"/>
        </a:defRPr>
      </a:lvl6pPr>
      <a:lvl7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Font typeface="Arial" panose="020B0604020202020204" pitchFamily="34" charset="0"/>
        <a:buNone/>
        <a:defRPr sz="2400" kern="1200">
          <a:solidFill>
            <a:schemeClr val="tx2"/>
          </a:solidFill>
          <a:latin typeface="+mn-lt"/>
          <a:ea typeface="+mn-ea"/>
          <a:cs typeface="+mn-cs"/>
        </a:defRPr>
      </a:lvl7pPr>
      <a:lvl8pPr marL="0" indent="0" algn="l" defTabSz="914400" rtl="0" eaLnBrk="1" latinLnBrk="0" hangingPunct="1">
        <a:lnSpc>
          <a:spcPct val="100000"/>
        </a:lnSpc>
        <a:spcBef>
          <a:spcPts val="800"/>
        </a:spcBef>
        <a:spcAft>
          <a:spcPts val="0"/>
        </a:spcAft>
        <a:buFont typeface="Arial" panose="020B0604020202020204" pitchFamily="34" charset="0"/>
        <a:buNone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88000" indent="-288000" algn="l" defTabSz="914400" rtl="0" eaLnBrk="1" latinLnBrk="0" hangingPunct="1">
        <a:lnSpc>
          <a:spcPct val="100000"/>
        </a:lnSpc>
        <a:spcBef>
          <a:spcPts val="600"/>
        </a:spcBef>
        <a:spcAft>
          <a:spcPts val="0"/>
        </a:spcAft>
        <a:buClr>
          <a:schemeClr val="accent1"/>
        </a:buClr>
        <a:buFont typeface="Arial" panose="020B0604020202020204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4" orient="horz" pos="391">
          <p15:clr>
            <a:srgbClr val="F26B43"/>
          </p15:clr>
        </p15:guide>
        <p15:guide id="5" pos="370">
          <p15:clr>
            <a:srgbClr val="F26B43"/>
          </p15:clr>
        </p15:guide>
        <p15:guide id="6" pos="7309">
          <p15:clr>
            <a:srgbClr val="F26B43"/>
          </p15:clr>
        </p15:guide>
        <p15:guide id="7" orient="horz" pos="1230">
          <p15:clr>
            <a:srgbClr val="F26B43"/>
          </p15:clr>
        </p15:guide>
        <p15:guide id="8" orient="horz" pos="35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95D18-8340-5229-CBC0-CB4A093E78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CB4204A-685E-EA41-A1F5-CB6989C4C71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1842A7F-3B77-5D64-2B8C-BD399A4194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de-CH"/>
              <a:t>....</a:t>
            </a:r>
            <a:endParaRPr lang="de-CH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66BA94-6B45-DDA4-E349-0A305DF1B42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C5632C35-8201-4E00-A36C-C771B9E0C75F}" type="slidenum">
              <a:rPr lang="de-CH" smtClean="0"/>
              <a:pPr/>
              <a:t>1</a:t>
            </a:fld>
            <a:endParaRPr lang="de-CH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A281BF-BCB2-AEE1-D958-A76ACF2BD7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5F8BC7F-D29C-72B8-E500-5FB7D883C7E7}"/>
              </a:ext>
            </a:extLst>
          </p:cNvPr>
          <p:cNvSpPr txBox="1"/>
          <p:nvPr/>
        </p:nvSpPr>
        <p:spPr>
          <a:xfrm>
            <a:off x="4500065" y="3154115"/>
            <a:ext cx="264272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CH" sz="1200" dirty="0" err="1">
                <a:solidFill>
                  <a:srgbClr val="767576"/>
                </a:solidFill>
              </a:rPr>
              <a:t>powered</a:t>
            </a:r>
            <a:r>
              <a:rPr lang="de-CH" sz="1200" dirty="0">
                <a:solidFill>
                  <a:srgbClr val="767576"/>
                </a:solidFill>
              </a:rPr>
              <a:t> </a:t>
            </a:r>
            <a:r>
              <a:rPr lang="de-CH" sz="1200" dirty="0" err="1">
                <a:solidFill>
                  <a:srgbClr val="767576"/>
                </a:solidFill>
              </a:rPr>
              <a:t>by</a:t>
            </a:r>
            <a:r>
              <a:rPr lang="de-CH" sz="1200" dirty="0">
                <a:solidFill>
                  <a:srgbClr val="767576"/>
                </a:solidFill>
              </a:rPr>
              <a:t> </a:t>
            </a:r>
            <a:r>
              <a:rPr lang="de-CH" sz="1200" b="1" dirty="0">
                <a:solidFill>
                  <a:srgbClr val="767576"/>
                </a:solidFill>
              </a:rPr>
              <a:t>s-peers AG</a:t>
            </a:r>
            <a:endParaRPr lang="en-US" sz="1200" b="1" dirty="0">
              <a:solidFill>
                <a:srgbClr val="767576"/>
              </a:solidFill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94C01E01-8FC5-FF90-57B7-3D6FF1F56417}"/>
              </a:ext>
            </a:extLst>
          </p:cNvPr>
          <p:cNvGrpSpPr/>
          <p:nvPr/>
        </p:nvGrpSpPr>
        <p:grpSpPr>
          <a:xfrm>
            <a:off x="4066059" y="752017"/>
            <a:ext cx="3510727" cy="3510730"/>
            <a:chOff x="3305314" y="638313"/>
            <a:chExt cx="5581368" cy="5581372"/>
          </a:xfrm>
        </p:grpSpPr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C8003407-253B-358A-8063-7B735DCC1EE4}"/>
                </a:ext>
              </a:extLst>
            </p:cNvPr>
            <p:cNvSpPr/>
            <p:nvPr/>
          </p:nvSpPr>
          <p:spPr>
            <a:xfrm rot="5400000">
              <a:off x="6095998" y="638319"/>
              <a:ext cx="2790683" cy="2790684"/>
            </a:xfrm>
            <a:custGeom>
              <a:avLst/>
              <a:gdLst>
                <a:gd name="connsiteX0" fmla="*/ 1062014 w 1062014"/>
                <a:gd name="connsiteY0" fmla="*/ 0 h 1062014"/>
                <a:gd name="connsiteX1" fmla="*/ 1062014 w 1062014"/>
                <a:gd name="connsiteY1" fmla="*/ 98130 h 1062014"/>
                <a:gd name="connsiteX2" fmla="*/ 98130 w 1062014"/>
                <a:gd name="connsiteY2" fmla="*/ 1062014 h 1062014"/>
                <a:gd name="connsiteX3" fmla="*/ 0 w 1062014"/>
                <a:gd name="connsiteY3" fmla="*/ 1062014 h 1062014"/>
                <a:gd name="connsiteX4" fmla="*/ 1062014 w 1062014"/>
                <a:gd name="connsiteY4" fmla="*/ 0 h 106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2014" h="1062014">
                  <a:moveTo>
                    <a:pt x="1062014" y="0"/>
                  </a:moveTo>
                  <a:lnTo>
                    <a:pt x="1062014" y="98130"/>
                  </a:lnTo>
                  <a:cubicBezTo>
                    <a:pt x="529676" y="98130"/>
                    <a:pt x="98130" y="529676"/>
                    <a:pt x="98130" y="1062014"/>
                  </a:cubicBezTo>
                  <a:lnTo>
                    <a:pt x="0" y="1062014"/>
                  </a:lnTo>
                  <a:cubicBezTo>
                    <a:pt x="0" y="475480"/>
                    <a:pt x="475480" y="0"/>
                    <a:pt x="1062014" y="0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7BED093E-5EEA-B199-F1A1-58CACB804992}"/>
                </a:ext>
              </a:extLst>
            </p:cNvPr>
            <p:cNvSpPr/>
            <p:nvPr/>
          </p:nvSpPr>
          <p:spPr>
            <a:xfrm rot="10800000">
              <a:off x="6095998" y="3429002"/>
              <a:ext cx="2790684" cy="2790683"/>
            </a:xfrm>
            <a:custGeom>
              <a:avLst/>
              <a:gdLst>
                <a:gd name="connsiteX0" fmla="*/ 1062014 w 1062014"/>
                <a:gd name="connsiteY0" fmla="*/ 0 h 1062014"/>
                <a:gd name="connsiteX1" fmla="*/ 1062014 w 1062014"/>
                <a:gd name="connsiteY1" fmla="*/ 98130 h 1062014"/>
                <a:gd name="connsiteX2" fmla="*/ 98130 w 1062014"/>
                <a:gd name="connsiteY2" fmla="*/ 1062014 h 1062014"/>
                <a:gd name="connsiteX3" fmla="*/ 0 w 1062014"/>
                <a:gd name="connsiteY3" fmla="*/ 1062014 h 1062014"/>
                <a:gd name="connsiteX4" fmla="*/ 1062014 w 1062014"/>
                <a:gd name="connsiteY4" fmla="*/ 0 h 106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2014" h="1062014">
                  <a:moveTo>
                    <a:pt x="1062014" y="0"/>
                  </a:moveTo>
                  <a:lnTo>
                    <a:pt x="1062014" y="98130"/>
                  </a:lnTo>
                  <a:cubicBezTo>
                    <a:pt x="529676" y="98130"/>
                    <a:pt x="98130" y="529676"/>
                    <a:pt x="98130" y="1062014"/>
                  </a:cubicBezTo>
                  <a:lnTo>
                    <a:pt x="0" y="1062014"/>
                  </a:lnTo>
                  <a:cubicBezTo>
                    <a:pt x="0" y="475480"/>
                    <a:pt x="475480" y="0"/>
                    <a:pt x="1062014" y="0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9452E634-6A44-3208-91D7-CA3B190A8ACA}"/>
                </a:ext>
              </a:extLst>
            </p:cNvPr>
            <p:cNvSpPr/>
            <p:nvPr/>
          </p:nvSpPr>
          <p:spPr>
            <a:xfrm rot="16200000">
              <a:off x="3305315" y="3429002"/>
              <a:ext cx="2790683" cy="2790684"/>
            </a:xfrm>
            <a:custGeom>
              <a:avLst/>
              <a:gdLst>
                <a:gd name="connsiteX0" fmla="*/ 1062014 w 1062014"/>
                <a:gd name="connsiteY0" fmla="*/ 0 h 1062014"/>
                <a:gd name="connsiteX1" fmla="*/ 1062014 w 1062014"/>
                <a:gd name="connsiteY1" fmla="*/ 98130 h 1062014"/>
                <a:gd name="connsiteX2" fmla="*/ 98130 w 1062014"/>
                <a:gd name="connsiteY2" fmla="*/ 1062014 h 1062014"/>
                <a:gd name="connsiteX3" fmla="*/ 0 w 1062014"/>
                <a:gd name="connsiteY3" fmla="*/ 1062014 h 1062014"/>
                <a:gd name="connsiteX4" fmla="*/ 1062014 w 1062014"/>
                <a:gd name="connsiteY4" fmla="*/ 0 h 106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2014" h="1062014">
                  <a:moveTo>
                    <a:pt x="1062014" y="0"/>
                  </a:moveTo>
                  <a:lnTo>
                    <a:pt x="1062014" y="98130"/>
                  </a:lnTo>
                  <a:cubicBezTo>
                    <a:pt x="529676" y="98130"/>
                    <a:pt x="98130" y="529676"/>
                    <a:pt x="98130" y="1062014"/>
                  </a:cubicBezTo>
                  <a:lnTo>
                    <a:pt x="0" y="1062014"/>
                  </a:lnTo>
                  <a:cubicBezTo>
                    <a:pt x="0" y="475480"/>
                    <a:pt x="475480" y="0"/>
                    <a:pt x="1062014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E2F15A3-7771-2AAA-751B-3379167C2805}"/>
                </a:ext>
              </a:extLst>
            </p:cNvPr>
            <p:cNvSpPr/>
            <p:nvPr/>
          </p:nvSpPr>
          <p:spPr>
            <a:xfrm>
              <a:off x="3305314" y="638313"/>
              <a:ext cx="2790684" cy="2790683"/>
            </a:xfrm>
            <a:custGeom>
              <a:avLst/>
              <a:gdLst>
                <a:gd name="connsiteX0" fmla="*/ 1062014 w 1062014"/>
                <a:gd name="connsiteY0" fmla="*/ 0 h 1062014"/>
                <a:gd name="connsiteX1" fmla="*/ 1062014 w 1062014"/>
                <a:gd name="connsiteY1" fmla="*/ 98130 h 1062014"/>
                <a:gd name="connsiteX2" fmla="*/ 98130 w 1062014"/>
                <a:gd name="connsiteY2" fmla="*/ 1062014 h 1062014"/>
                <a:gd name="connsiteX3" fmla="*/ 0 w 1062014"/>
                <a:gd name="connsiteY3" fmla="*/ 1062014 h 1062014"/>
                <a:gd name="connsiteX4" fmla="*/ 1062014 w 1062014"/>
                <a:gd name="connsiteY4" fmla="*/ 0 h 106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2014" h="1062014">
                  <a:moveTo>
                    <a:pt x="1062014" y="0"/>
                  </a:moveTo>
                  <a:lnTo>
                    <a:pt x="1062014" y="98130"/>
                  </a:lnTo>
                  <a:cubicBezTo>
                    <a:pt x="529676" y="98130"/>
                    <a:pt x="98130" y="529676"/>
                    <a:pt x="98130" y="1062014"/>
                  </a:cubicBezTo>
                  <a:lnTo>
                    <a:pt x="0" y="1062014"/>
                  </a:lnTo>
                  <a:cubicBezTo>
                    <a:pt x="0" y="475480"/>
                    <a:pt x="475480" y="0"/>
                    <a:pt x="1062014" y="0"/>
                  </a:cubicBezTo>
                  <a:close/>
                </a:path>
              </a:pathLst>
            </a:custGeom>
            <a:solidFill>
              <a:srgbClr val="F8BB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5BCECFE9-C9BA-D7B9-42CE-A18445B9C29B}"/>
              </a:ext>
            </a:extLst>
          </p:cNvPr>
          <p:cNvGrpSpPr/>
          <p:nvPr/>
        </p:nvGrpSpPr>
        <p:grpSpPr>
          <a:xfrm>
            <a:off x="4402514" y="1514912"/>
            <a:ext cx="2837819" cy="1608380"/>
            <a:chOff x="1860266" y="431753"/>
            <a:chExt cx="8471468" cy="4724562"/>
          </a:xfrm>
        </p:grpSpPr>
        <p:pic>
          <p:nvPicPr>
            <p:cNvPr id="20" name="Picture 19" descr="Google Cloud&quot; Icon - Download for free – Iconduck">
              <a:extLst>
                <a:ext uri="{FF2B5EF4-FFF2-40B4-BE49-F238E27FC236}">
                  <a16:creationId xmlns:a16="http://schemas.microsoft.com/office/drawing/2014/main" id="{4F0BAF97-84C9-74C9-DBC3-DE6619BFD3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86395" y="431753"/>
              <a:ext cx="4219208" cy="3395031"/>
            </a:xfrm>
            <a:prstGeom prst="rect">
              <a:avLst/>
            </a:prstGeom>
          </p:spPr>
        </p:pic>
        <p:pic>
          <p:nvPicPr>
            <p:cNvPr id="21" name="Picture 2" descr="A Beginner's Beginners Guide to Google Cloud Platform | by Momodu Afegbua |  Medium">
              <a:extLst>
                <a:ext uri="{FF2B5EF4-FFF2-40B4-BE49-F238E27FC236}">
                  <a16:creationId xmlns:a16="http://schemas.microsoft.com/office/drawing/2014/main" id="{22108A92-91F1-A2B0-81FA-0641F74D6460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7894"/>
            <a:stretch/>
          </p:blipFill>
          <p:spPr bwMode="auto">
            <a:xfrm>
              <a:off x="1860266" y="4096673"/>
              <a:ext cx="8471468" cy="10596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6" name="TextBox 25">
            <a:extLst>
              <a:ext uri="{FF2B5EF4-FFF2-40B4-BE49-F238E27FC236}">
                <a16:creationId xmlns:a16="http://schemas.microsoft.com/office/drawing/2014/main" id="{14177151-8BFB-1DBC-8372-EA78CF3B3908}"/>
              </a:ext>
            </a:extLst>
          </p:cNvPr>
          <p:cNvSpPr txBox="1"/>
          <p:nvPr/>
        </p:nvSpPr>
        <p:spPr>
          <a:xfrm>
            <a:off x="1682452" y="4608452"/>
            <a:ext cx="8277937" cy="1200329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ctr"/>
            <a:r>
              <a:rPr lang="de-CH" sz="2400" dirty="0">
                <a:ea typeface="+mn-lt"/>
                <a:cs typeface="+mn-lt"/>
              </a:rPr>
              <a:t>Mit der Google Cloud </a:t>
            </a:r>
            <a:r>
              <a:rPr lang="de-CH" sz="2400" dirty="0" err="1">
                <a:ea typeface="+mn-lt"/>
                <a:cs typeface="+mn-lt"/>
              </a:rPr>
              <a:t>Platform</a:t>
            </a:r>
            <a:r>
              <a:rPr lang="de-CH" sz="2400" dirty="0">
                <a:ea typeface="+mn-lt"/>
                <a:cs typeface="+mn-lt"/>
              </a:rPr>
              <a:t> die Grenzen des Möglichen verschieben und das Leben durch den Einsatz innovativer Technologien verbessern.</a:t>
            </a:r>
            <a:endParaRPr lang="en-US" sz="2400" dirty="0">
              <a:ea typeface="+mn-lt"/>
              <a:cs typeface="+mn-lt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6336C1B-20B5-AF9D-825E-E8AD7413F7D9}"/>
              </a:ext>
            </a:extLst>
          </p:cNvPr>
          <p:cNvGrpSpPr/>
          <p:nvPr/>
        </p:nvGrpSpPr>
        <p:grpSpPr>
          <a:xfrm>
            <a:off x="8464142" y="924870"/>
            <a:ext cx="3510727" cy="3510730"/>
            <a:chOff x="3305314" y="638313"/>
            <a:chExt cx="5581368" cy="5581372"/>
          </a:xfrm>
        </p:grpSpPr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0A5A4413-81B1-3F88-83D9-F4E8DCD2750D}"/>
                </a:ext>
              </a:extLst>
            </p:cNvPr>
            <p:cNvSpPr/>
            <p:nvPr/>
          </p:nvSpPr>
          <p:spPr>
            <a:xfrm rot="5400000">
              <a:off x="6095998" y="638319"/>
              <a:ext cx="2790683" cy="2790684"/>
            </a:xfrm>
            <a:custGeom>
              <a:avLst/>
              <a:gdLst>
                <a:gd name="connsiteX0" fmla="*/ 1062014 w 1062014"/>
                <a:gd name="connsiteY0" fmla="*/ 0 h 1062014"/>
                <a:gd name="connsiteX1" fmla="*/ 1062014 w 1062014"/>
                <a:gd name="connsiteY1" fmla="*/ 98130 h 1062014"/>
                <a:gd name="connsiteX2" fmla="*/ 98130 w 1062014"/>
                <a:gd name="connsiteY2" fmla="*/ 1062014 h 1062014"/>
                <a:gd name="connsiteX3" fmla="*/ 0 w 1062014"/>
                <a:gd name="connsiteY3" fmla="*/ 1062014 h 1062014"/>
                <a:gd name="connsiteX4" fmla="*/ 1062014 w 1062014"/>
                <a:gd name="connsiteY4" fmla="*/ 0 h 106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2014" h="1062014">
                  <a:moveTo>
                    <a:pt x="1062014" y="0"/>
                  </a:moveTo>
                  <a:lnTo>
                    <a:pt x="1062014" y="98130"/>
                  </a:lnTo>
                  <a:cubicBezTo>
                    <a:pt x="529676" y="98130"/>
                    <a:pt x="98130" y="529676"/>
                    <a:pt x="98130" y="1062014"/>
                  </a:cubicBezTo>
                  <a:lnTo>
                    <a:pt x="0" y="1062014"/>
                  </a:lnTo>
                  <a:cubicBezTo>
                    <a:pt x="0" y="475480"/>
                    <a:pt x="475480" y="0"/>
                    <a:pt x="1062014" y="0"/>
                  </a:cubicBezTo>
                  <a:close/>
                </a:path>
              </a:pathLst>
            </a:custGeom>
            <a:solidFill>
              <a:srgbClr val="EA433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8CA3D28-F8B7-55FC-8DA0-9B3C931B5453}"/>
                </a:ext>
              </a:extLst>
            </p:cNvPr>
            <p:cNvSpPr/>
            <p:nvPr/>
          </p:nvSpPr>
          <p:spPr>
            <a:xfrm rot="10800000">
              <a:off x="6095998" y="3429002"/>
              <a:ext cx="2790684" cy="2790683"/>
            </a:xfrm>
            <a:custGeom>
              <a:avLst/>
              <a:gdLst>
                <a:gd name="connsiteX0" fmla="*/ 1062014 w 1062014"/>
                <a:gd name="connsiteY0" fmla="*/ 0 h 1062014"/>
                <a:gd name="connsiteX1" fmla="*/ 1062014 w 1062014"/>
                <a:gd name="connsiteY1" fmla="*/ 98130 h 1062014"/>
                <a:gd name="connsiteX2" fmla="*/ 98130 w 1062014"/>
                <a:gd name="connsiteY2" fmla="*/ 1062014 h 1062014"/>
                <a:gd name="connsiteX3" fmla="*/ 0 w 1062014"/>
                <a:gd name="connsiteY3" fmla="*/ 1062014 h 1062014"/>
                <a:gd name="connsiteX4" fmla="*/ 1062014 w 1062014"/>
                <a:gd name="connsiteY4" fmla="*/ 0 h 106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2014" h="1062014">
                  <a:moveTo>
                    <a:pt x="1062014" y="0"/>
                  </a:moveTo>
                  <a:lnTo>
                    <a:pt x="1062014" y="98130"/>
                  </a:lnTo>
                  <a:cubicBezTo>
                    <a:pt x="529676" y="98130"/>
                    <a:pt x="98130" y="529676"/>
                    <a:pt x="98130" y="1062014"/>
                  </a:cubicBezTo>
                  <a:lnTo>
                    <a:pt x="0" y="1062014"/>
                  </a:lnTo>
                  <a:cubicBezTo>
                    <a:pt x="0" y="475480"/>
                    <a:pt x="475480" y="0"/>
                    <a:pt x="1062014" y="0"/>
                  </a:cubicBezTo>
                  <a:close/>
                </a:path>
              </a:pathLst>
            </a:custGeom>
            <a:solidFill>
              <a:srgbClr val="4285F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0D37CB1-318E-E336-A86D-FCC6DD0BE974}"/>
                </a:ext>
              </a:extLst>
            </p:cNvPr>
            <p:cNvSpPr/>
            <p:nvPr/>
          </p:nvSpPr>
          <p:spPr>
            <a:xfrm rot="16200000">
              <a:off x="3305315" y="3429002"/>
              <a:ext cx="2790683" cy="2790684"/>
            </a:xfrm>
            <a:custGeom>
              <a:avLst/>
              <a:gdLst>
                <a:gd name="connsiteX0" fmla="*/ 1062014 w 1062014"/>
                <a:gd name="connsiteY0" fmla="*/ 0 h 1062014"/>
                <a:gd name="connsiteX1" fmla="*/ 1062014 w 1062014"/>
                <a:gd name="connsiteY1" fmla="*/ 98130 h 1062014"/>
                <a:gd name="connsiteX2" fmla="*/ 98130 w 1062014"/>
                <a:gd name="connsiteY2" fmla="*/ 1062014 h 1062014"/>
                <a:gd name="connsiteX3" fmla="*/ 0 w 1062014"/>
                <a:gd name="connsiteY3" fmla="*/ 1062014 h 1062014"/>
                <a:gd name="connsiteX4" fmla="*/ 1062014 w 1062014"/>
                <a:gd name="connsiteY4" fmla="*/ 0 h 106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2014" h="1062014">
                  <a:moveTo>
                    <a:pt x="1062014" y="0"/>
                  </a:moveTo>
                  <a:lnTo>
                    <a:pt x="1062014" y="98130"/>
                  </a:lnTo>
                  <a:cubicBezTo>
                    <a:pt x="529676" y="98130"/>
                    <a:pt x="98130" y="529676"/>
                    <a:pt x="98130" y="1062014"/>
                  </a:cubicBezTo>
                  <a:lnTo>
                    <a:pt x="0" y="1062014"/>
                  </a:lnTo>
                  <a:cubicBezTo>
                    <a:pt x="0" y="475480"/>
                    <a:pt x="475480" y="0"/>
                    <a:pt x="1062014" y="0"/>
                  </a:cubicBez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88B9E908-E4BD-4A94-98DB-82859DF65169}"/>
                </a:ext>
              </a:extLst>
            </p:cNvPr>
            <p:cNvSpPr/>
            <p:nvPr/>
          </p:nvSpPr>
          <p:spPr>
            <a:xfrm>
              <a:off x="3305314" y="638313"/>
              <a:ext cx="2790684" cy="2790683"/>
            </a:xfrm>
            <a:custGeom>
              <a:avLst/>
              <a:gdLst>
                <a:gd name="connsiteX0" fmla="*/ 1062014 w 1062014"/>
                <a:gd name="connsiteY0" fmla="*/ 0 h 1062014"/>
                <a:gd name="connsiteX1" fmla="*/ 1062014 w 1062014"/>
                <a:gd name="connsiteY1" fmla="*/ 98130 h 1062014"/>
                <a:gd name="connsiteX2" fmla="*/ 98130 w 1062014"/>
                <a:gd name="connsiteY2" fmla="*/ 1062014 h 1062014"/>
                <a:gd name="connsiteX3" fmla="*/ 0 w 1062014"/>
                <a:gd name="connsiteY3" fmla="*/ 1062014 h 1062014"/>
                <a:gd name="connsiteX4" fmla="*/ 1062014 w 1062014"/>
                <a:gd name="connsiteY4" fmla="*/ 0 h 10620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62014" h="1062014">
                  <a:moveTo>
                    <a:pt x="1062014" y="0"/>
                  </a:moveTo>
                  <a:lnTo>
                    <a:pt x="1062014" y="98130"/>
                  </a:lnTo>
                  <a:cubicBezTo>
                    <a:pt x="529676" y="98130"/>
                    <a:pt x="98130" y="529676"/>
                    <a:pt x="98130" y="1062014"/>
                  </a:cubicBezTo>
                  <a:lnTo>
                    <a:pt x="0" y="1062014"/>
                  </a:lnTo>
                  <a:cubicBezTo>
                    <a:pt x="0" y="475480"/>
                    <a:pt x="475480" y="0"/>
                    <a:pt x="1062014" y="0"/>
                  </a:cubicBezTo>
                  <a:close/>
                </a:path>
              </a:pathLst>
            </a:custGeom>
            <a:solidFill>
              <a:srgbClr val="F8BB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359459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aster s-peers v01">
  <a:themeElements>
    <a:clrScheme name="SPEE">
      <a:dk1>
        <a:sysClr val="windowText" lastClr="000000"/>
      </a:dk1>
      <a:lt1>
        <a:sysClr val="window" lastClr="FFFFFF"/>
      </a:lt1>
      <a:dk2>
        <a:srgbClr val="63656A"/>
      </a:dk2>
      <a:lt2>
        <a:srgbClr val="E7E6E6"/>
      </a:lt2>
      <a:accent1>
        <a:srgbClr val="05A535"/>
      </a:accent1>
      <a:accent2>
        <a:srgbClr val="95C884"/>
      </a:accent2>
      <a:accent3>
        <a:srgbClr val="D2E7CB"/>
      </a:accent3>
      <a:accent4>
        <a:srgbClr val="F2BE2E"/>
      </a:accent4>
      <a:accent5>
        <a:srgbClr val="FFD630"/>
      </a:accent5>
      <a:accent6>
        <a:srgbClr val="BEA96A"/>
      </a:accent6>
      <a:hlink>
        <a:srgbClr val="05A535"/>
      </a:hlink>
      <a:folHlink>
        <a:srgbClr val="63656A"/>
      </a:folHlink>
    </a:clrScheme>
    <a:fontScheme name="SPEE">
      <a:majorFont>
        <a:latin typeface="Century Gothic"/>
        <a:ea typeface=""/>
        <a:cs typeface=""/>
      </a:majorFont>
      <a:minorFont>
        <a:latin typeface="Century Gothic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Kundenpräsentation - Gesamtstruktur - DE.potx" id="{24E6247C-E705-4BE0-964A-D38E11EE273C}" vid="{A809E077-9918-48E3-8BDA-2B4DEA88CBE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Office PowerPoint</Application>
  <PresentationFormat>Widescreen</PresentationFormat>
  <Paragraphs>4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Century Gothic</vt:lpstr>
      <vt:lpstr>Master s-peers v01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Roger Heckly</dc:creator>
  <cp:lastModifiedBy>Roger Heckly</cp:lastModifiedBy>
  <cp:revision>2</cp:revision>
  <dcterms:created xsi:type="dcterms:W3CDTF">2026-05-22T05:09:41Z</dcterms:created>
  <dcterms:modified xsi:type="dcterms:W3CDTF">2026-05-22T12:11:52Z</dcterms:modified>
</cp:coreProperties>
</file>